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91" r:id="rId8"/>
    <p:sldId id="294" r:id="rId9"/>
    <p:sldId id="292" r:id="rId10"/>
    <p:sldId id="275" r:id="rId11"/>
    <p:sldId id="295" r:id="rId12"/>
    <p:sldId id="296" r:id="rId13"/>
    <p:sldId id="297"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270"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224.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8.xml"/><Relationship Id="rId1" Type="http://schemas.openxmlformats.org/officeDocument/2006/relationships/tags" Target="../tags/tag17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0.xml"/><Relationship Id="rId1" Type="http://schemas.openxmlformats.org/officeDocument/2006/relationships/tags" Target="../tags/tag179.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3.xml"/><Relationship Id="rId3" Type="http://schemas.openxmlformats.org/officeDocument/2006/relationships/image" Target="../media/image6.png"/><Relationship Id="rId2" Type="http://schemas.openxmlformats.org/officeDocument/2006/relationships/tags" Target="../tags/tag182.xml"/><Relationship Id="rId1" Type="http://schemas.openxmlformats.org/officeDocument/2006/relationships/tags" Target="../tags/tag181.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6.xml"/><Relationship Id="rId3" Type="http://schemas.openxmlformats.org/officeDocument/2006/relationships/image" Target="../media/image7.png"/><Relationship Id="rId2" Type="http://schemas.openxmlformats.org/officeDocument/2006/relationships/tags" Target="../tags/tag185.xml"/><Relationship Id="rId1" Type="http://schemas.openxmlformats.org/officeDocument/2006/relationships/tags" Target="../tags/tag18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8.xml"/><Relationship Id="rId1" Type="http://schemas.openxmlformats.org/officeDocument/2006/relationships/tags" Target="../tags/tag187.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1.xml"/><Relationship Id="rId3" Type="http://schemas.openxmlformats.org/officeDocument/2006/relationships/image" Target="../media/image8.png"/><Relationship Id="rId2" Type="http://schemas.openxmlformats.org/officeDocument/2006/relationships/tags" Target="../tags/tag190.xml"/><Relationship Id="rId1" Type="http://schemas.openxmlformats.org/officeDocument/2006/relationships/tags" Target="../tags/tag189.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4.xml"/><Relationship Id="rId3" Type="http://schemas.openxmlformats.org/officeDocument/2006/relationships/image" Target="../media/image9.png"/><Relationship Id="rId2" Type="http://schemas.openxmlformats.org/officeDocument/2006/relationships/tags" Target="../tags/tag193.xml"/><Relationship Id="rId1" Type="http://schemas.openxmlformats.org/officeDocument/2006/relationships/tags" Target="../tags/tag192.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7.xml"/><Relationship Id="rId3" Type="http://schemas.openxmlformats.org/officeDocument/2006/relationships/image" Target="../media/image10.png"/><Relationship Id="rId2" Type="http://schemas.openxmlformats.org/officeDocument/2006/relationships/tags" Target="../tags/tag196.xml"/><Relationship Id="rId1" Type="http://schemas.openxmlformats.org/officeDocument/2006/relationships/tags" Target="../tags/tag19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9.xml"/><Relationship Id="rId1" Type="http://schemas.openxmlformats.org/officeDocument/2006/relationships/tags" Target="../tags/tag198.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2.xml"/><Relationship Id="rId3" Type="http://schemas.openxmlformats.org/officeDocument/2006/relationships/image" Target="../media/image11.png"/><Relationship Id="rId2" Type="http://schemas.openxmlformats.org/officeDocument/2006/relationships/tags" Target="../tags/tag201.xml"/><Relationship Id="rId1" Type="http://schemas.openxmlformats.org/officeDocument/2006/relationships/tags" Target="../tags/tag200.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5.xml"/><Relationship Id="rId3" Type="http://schemas.openxmlformats.org/officeDocument/2006/relationships/image" Target="../media/image12.png"/><Relationship Id="rId2" Type="http://schemas.openxmlformats.org/officeDocument/2006/relationships/tags" Target="../tags/tag204.xml"/><Relationship Id="rId1" Type="http://schemas.openxmlformats.org/officeDocument/2006/relationships/tags" Target="../tags/tag203.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8.xml"/><Relationship Id="rId3" Type="http://schemas.openxmlformats.org/officeDocument/2006/relationships/image" Target="../media/image13.png"/><Relationship Id="rId2" Type="http://schemas.openxmlformats.org/officeDocument/2006/relationships/tags" Target="../tags/tag207.xml"/><Relationship Id="rId1" Type="http://schemas.openxmlformats.org/officeDocument/2006/relationships/tags" Target="../tags/tag206.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11.xml"/><Relationship Id="rId3" Type="http://schemas.openxmlformats.org/officeDocument/2006/relationships/image" Target="../media/image14.png"/><Relationship Id="rId2" Type="http://schemas.openxmlformats.org/officeDocument/2006/relationships/tags" Target="../tags/tag210.xml"/><Relationship Id="rId1" Type="http://schemas.openxmlformats.org/officeDocument/2006/relationships/tags" Target="../tags/tag209.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17.xml"/><Relationship Id="rId3" Type="http://schemas.openxmlformats.org/officeDocument/2006/relationships/image" Target="../media/image15.png"/><Relationship Id="rId2" Type="http://schemas.openxmlformats.org/officeDocument/2006/relationships/tags" Target="../tags/tag216.xml"/><Relationship Id="rId1" Type="http://schemas.openxmlformats.org/officeDocument/2006/relationships/tags" Target="../tags/tag215.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20.xml"/><Relationship Id="rId3" Type="http://schemas.openxmlformats.org/officeDocument/2006/relationships/image" Target="../media/image16.png"/><Relationship Id="rId2" Type="http://schemas.openxmlformats.org/officeDocument/2006/relationships/tags" Target="../tags/tag219.xml"/><Relationship Id="rId1" Type="http://schemas.openxmlformats.org/officeDocument/2006/relationships/tags" Target="../tags/tag218.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8" Type="http://schemas.openxmlformats.org/officeDocument/2006/relationships/slideLayout" Target="../slideLayouts/slideLayout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4.xml"/><Relationship Id="rId1" Type="http://schemas.openxmlformats.org/officeDocument/2006/relationships/tags" Target="../tags/tag163.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67.xml"/><Relationship Id="rId3" Type="http://schemas.openxmlformats.org/officeDocument/2006/relationships/image" Target="../media/image2.png"/><Relationship Id="rId2" Type="http://schemas.openxmlformats.org/officeDocument/2006/relationships/tags" Target="../tags/tag166.xml"/><Relationship Id="rId1" Type="http://schemas.openxmlformats.org/officeDocument/2006/relationships/tags" Target="../tags/tag165.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0.xml"/><Relationship Id="rId3" Type="http://schemas.openxmlformats.org/officeDocument/2006/relationships/image" Target="../media/image3.png"/><Relationship Id="rId2" Type="http://schemas.openxmlformats.org/officeDocument/2006/relationships/tags" Target="../tags/tag169.xml"/><Relationship Id="rId1" Type="http://schemas.openxmlformats.org/officeDocument/2006/relationships/tags" Target="../tags/tag168.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3.xml"/><Relationship Id="rId3" Type="http://schemas.openxmlformats.org/officeDocument/2006/relationships/image" Target="../media/image4.png"/><Relationship Id="rId2" Type="http://schemas.openxmlformats.org/officeDocument/2006/relationships/tags" Target="../tags/tag172.xml"/><Relationship Id="rId1" Type="http://schemas.openxmlformats.org/officeDocument/2006/relationships/tags" Target="../tags/tag171.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6.xml"/><Relationship Id="rId3" Type="http://schemas.openxmlformats.org/officeDocument/2006/relationships/image" Target="../media/image5.png"/><Relationship Id="rId2" Type="http://schemas.openxmlformats.org/officeDocument/2006/relationships/tags" Target="../tags/tag175.xml"/><Relationship Id="rId1" Type="http://schemas.openxmlformats.org/officeDocument/2006/relationships/tags" Target="../tags/tag1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拉销式分度对定机构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拉销式分度对定机构是指用手拉动圆柱销使其对定或从分度盘的定位孔中抽出来实现对定的机构。该机构具有中等的定位精度, 适用于具有分度对定机构的中、 小型夹具。此类分度对定方式有两种, 即直向拉伸分度对定机构和旋转拉伸分度对定机构。</a:t>
            </a:r>
            <a:endParaRPr lang="zh-CN" altLang="en-US" sz="2400"/>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拉销式分度对定机构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341503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直向拉伸分度对定机构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直向拉伸分度对定机构是用圆柱销作为定位元件, 并用手拉动圆柱销使其对定在分度盘的定位孔内来实现分度定位。 根据加工精度的要求, 还可将定位圆柱销设计成菱形销的形式, 以补偿距离偏差。 图 ２</a:t>
            </a:r>
            <a:r>
              <a:rPr lang="en-US" altLang="zh-CN" sz="2400"/>
              <a:t>.</a:t>
            </a:r>
            <a:r>
              <a:rPr lang="zh-CN" altLang="en-US" sz="2400"/>
              <a:t>３７ (a) 和图 ２</a:t>
            </a:r>
            <a:r>
              <a:rPr lang="en-US" altLang="zh-CN" sz="2400"/>
              <a:t>.</a:t>
            </a:r>
            <a:r>
              <a:rPr lang="zh-CN" altLang="en-US" sz="2400"/>
              <a:t>３７ (b) 所示分别为普通直向拉伸分度对定机构和补偿偏差直向拉伸分度对定机构。</a:t>
            </a:r>
            <a:endParaRPr lang="zh-CN" altLang="en-US" sz="2400"/>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拉销式分度对定机构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2012315" y="1388110"/>
            <a:ext cx="8292465" cy="5181600"/>
          </a:xfrm>
          <a:prstGeom prst="rect">
            <a:avLst/>
          </a:prstGeom>
        </p:spPr>
      </p:pic>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拉销式分度对定机构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旋转拉伸分度对定机构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旋转拉伸分度对定机构也是用圆柱销作为定位元件, 并通过旋钮和圆柱斜面使圆柱销对定在分度盘的定位孔内来实现分 度 定 位。 旋 转 拉 伸 分 度 对 定 机 构 如图２</a:t>
            </a:r>
            <a:r>
              <a:rPr lang="en-US" altLang="zh-CN" sz="2400"/>
              <a:t>.</a:t>
            </a:r>
            <a:r>
              <a:rPr lang="zh-CN" altLang="en-US" sz="2400"/>
              <a:t>３８ 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1808480" y="3510915"/>
            <a:ext cx="9435465" cy="3158490"/>
          </a:xfrm>
          <a:prstGeom prst="rect">
            <a:avLst/>
          </a:prstGeom>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杠杆式分度对定机构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286131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杠杆式分度对定机构是指用杠杆操作带动定位销使其对定或从分度盘的定位槽或定位孔中抽出来实现对定的机构。此类机构具有较大的作用力, 适用于中、 大型分度对定夹具。此类分度对定机构有三种方式, 即拉动杠杆分度对定机构、 压动杠杆分度对定机构和摆动杠杆分度对定机构。</a:t>
            </a:r>
            <a:endParaRPr lang="zh-CN" altLang="en-US" sz="2400"/>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杠杆式分度对定机构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759460" y="1721485"/>
            <a:ext cx="4509135"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拉动杠杆分度对定机构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拉动杠杆分度对定机构是用圆锥销作为定位元件, 并用手拉动操纵杠杆使圆锥销对定在分度盘的定位孔内来实现分度定位。 拉动杠杆分度对定机构如图２</a:t>
            </a:r>
            <a:r>
              <a:rPr lang="en-US" altLang="zh-CN" sz="2400"/>
              <a:t>.</a:t>
            </a:r>
            <a:r>
              <a:rPr lang="zh-CN" altLang="en-US" sz="2400"/>
              <a:t>３９所示。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5427345" y="1721485"/>
            <a:ext cx="6648450" cy="4438650"/>
          </a:xfrm>
          <a:prstGeom prst="rect">
            <a:avLst/>
          </a:prstGeom>
        </p:spPr>
      </p:pic>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杠杆式分度对定机构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压动杠杆分度对定机构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压动杠杆分度对定机构是用斜楔和斜槽进行定位的</a:t>
            </a:r>
            <a:r>
              <a:rPr lang="en-US" altLang="zh-CN" sz="2400"/>
              <a:t>.</a:t>
            </a:r>
            <a:r>
              <a:rPr lang="zh-CN" altLang="en-US" sz="2400"/>
              <a:t>用手压动操纵杠杆使斜楔对定在分度盘的斜槽内, 从而实现分度定位</a:t>
            </a:r>
            <a:r>
              <a:rPr lang="en-US" altLang="zh-CN" sz="2400"/>
              <a:t>.</a:t>
            </a:r>
            <a:r>
              <a:rPr lang="zh-CN" altLang="en-US" sz="2400"/>
              <a:t> 压动杠杆分度对定机构如图２</a:t>
            </a:r>
            <a:r>
              <a:rPr lang="en-US" altLang="zh-CN" sz="2400"/>
              <a:t>.</a:t>
            </a:r>
            <a:r>
              <a:rPr lang="zh-CN" altLang="en-US" sz="2400"/>
              <a:t>４０所示。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4488180" y="3164205"/>
            <a:ext cx="6686550" cy="3552825"/>
          </a:xfrm>
          <a:prstGeom prst="rect">
            <a:avLst/>
          </a:prstGeom>
        </p:spPr>
      </p:pic>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杠杆式分度对定机构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4538345"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(３) 摆动杠杆分度对定机构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摆动杠杆分度对定机构也是用斜楔和斜槽进行定位的。用手搬动操纵杆使斜楔对定在分度盘的斜槽内, 从而实现分度定位。摆动杠杆分度对定机构如图２</a:t>
            </a:r>
            <a:r>
              <a:rPr lang="en-US" altLang="zh-CN" sz="2400"/>
              <a:t>.</a:t>
            </a:r>
            <a:r>
              <a:rPr lang="zh-CN" altLang="en-US" sz="2400"/>
              <a:t>４１所示。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6376035" y="1310640"/>
            <a:ext cx="5410200" cy="5372100"/>
          </a:xfrm>
          <a:prstGeom prst="rect">
            <a:avLst/>
          </a:prstGeom>
        </p:spPr>
      </p:pic>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4.</a:t>
            </a:r>
            <a:r>
              <a:rPr lang="zh-CN" altLang="en-US">
                <a:latin typeface="Arial" panose="020B0604020202020204" pitchFamily="34" charset="0"/>
                <a:ea typeface="微软雅黑" panose="020B0503020204020204" charset="-122"/>
                <a:sym typeface="+mn-ea"/>
              </a:rPr>
              <a:t>  凸轮 (偏心轮) 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175323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凸轮 (偏心轮) 式分度对定机构是对凸轮进行操作带动定位销使其对定或是从分度盘的定位槽或定位孔中抽出来实现对定的机构。 此类机构具有较大的作用力, 适用于中、 大型分度对定的夹具。</a:t>
            </a:r>
            <a:endParaRPr lang="zh-CN" altLang="en-US" sz="2400"/>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4.</a:t>
            </a:r>
            <a:r>
              <a:rPr lang="zh-CN" altLang="en-US">
                <a:latin typeface="Arial" panose="020B0604020202020204" pitchFamily="34" charset="0"/>
                <a:ea typeface="微软雅黑" panose="020B0503020204020204" charset="-122"/>
                <a:sym typeface="+mn-ea"/>
              </a:rPr>
              <a:t>  凸轮 (偏心轮) 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175323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典型的分度对定方式有四种, 即偏心轮分度对定机构 (图２</a:t>
            </a:r>
            <a:r>
              <a:rPr lang="en-US" altLang="zh-CN" sz="2400"/>
              <a:t>.</a:t>
            </a:r>
            <a:r>
              <a:rPr lang="zh-CN" altLang="en-US" sz="2400"/>
              <a:t>４２)、 偏心轴销分度对定机构 (图２</a:t>
            </a:r>
            <a:r>
              <a:rPr lang="en-US" altLang="zh-CN" sz="2400"/>
              <a:t>.</a:t>
            </a:r>
            <a:r>
              <a:rPr lang="zh-CN" altLang="en-US" sz="2400"/>
              <a:t>４３)、 斜面凸轮分度对定机构 (图２</a:t>
            </a:r>
            <a:r>
              <a:rPr lang="en-US" altLang="zh-CN" sz="2400"/>
              <a:t>.</a:t>
            </a:r>
            <a:r>
              <a:rPr lang="zh-CN" altLang="en-US" sz="2400"/>
              <a:t>４４) 和圆缺凸轮分度对定机构 (图２</a:t>
            </a:r>
            <a:r>
              <a:rPr lang="en-US" altLang="zh-CN" sz="2400"/>
              <a:t>.</a:t>
            </a:r>
            <a:r>
              <a:rPr lang="zh-CN" altLang="en-US" sz="2400"/>
              <a:t>４５)。</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2935605" y="3063875"/>
            <a:ext cx="5972175" cy="3124200"/>
          </a:xfrm>
          <a:prstGeom prst="rect">
            <a:avLst/>
          </a:prstGeom>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2 </a:t>
            </a:r>
            <a:r>
              <a:rPr lang="zh-CN" altLang="en-US" sz="3600">
                <a:solidFill>
                  <a:schemeClr val="tx2">
                    <a:lumMod val="50000"/>
                  </a:schemeClr>
                </a:solidFill>
                <a:latin typeface="Arial" panose="020B0604020202020204" pitchFamily="34" charset="0"/>
                <a:ea typeface="微软雅黑" panose="020B0503020204020204" charset="-122"/>
              </a:rPr>
              <a:t>夹具常见机构设计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altLang="zh-CN" sz="2800" b="1">
                <a:solidFill>
                  <a:schemeClr val="tx1"/>
                </a:solidFill>
              </a:rPr>
              <a:t>2.</a:t>
            </a:r>
            <a:r>
              <a:rPr lang="en-US" sz="2800" b="1">
                <a:solidFill>
                  <a:schemeClr val="tx1"/>
                </a:solidFill>
              </a:rPr>
              <a:t>4分度装置</a:t>
            </a:r>
            <a:endParaRPr 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4.</a:t>
            </a:r>
            <a:r>
              <a:rPr lang="zh-CN" altLang="en-US">
                <a:latin typeface="Arial" panose="020B0604020202020204" pitchFamily="34" charset="0"/>
                <a:ea typeface="微软雅黑" panose="020B0503020204020204" charset="-122"/>
                <a:sym typeface="+mn-ea"/>
              </a:rPr>
              <a:t>  凸轮 (偏心轮) 式分度对定机构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848485" y="1583690"/>
            <a:ext cx="9373870" cy="4591050"/>
          </a:xfrm>
          <a:prstGeom prst="rect">
            <a:avLst/>
          </a:prstGeom>
        </p:spPr>
      </p:pic>
    </p:spTree>
    <p:custDataLst>
      <p:tags r:id="rId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4.</a:t>
            </a:r>
            <a:r>
              <a:rPr lang="zh-CN" altLang="en-US">
                <a:latin typeface="Arial" panose="020B0604020202020204" pitchFamily="34" charset="0"/>
                <a:ea typeface="微软雅黑" panose="020B0503020204020204" charset="-122"/>
                <a:sym typeface="+mn-ea"/>
              </a:rPr>
              <a:t>  凸轮 (偏心轮) 式分度对定机构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670685" y="1607820"/>
            <a:ext cx="10353675" cy="4300220"/>
          </a:xfrm>
          <a:prstGeom prst="rect">
            <a:avLst/>
          </a:prstGeom>
        </p:spPr>
      </p:pic>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4.</a:t>
            </a:r>
            <a:r>
              <a:rPr lang="zh-CN" altLang="en-US">
                <a:latin typeface="Arial" panose="020B0604020202020204" pitchFamily="34" charset="0"/>
                <a:ea typeface="微软雅黑" panose="020B0503020204020204" charset="-122"/>
                <a:sym typeface="+mn-ea"/>
              </a:rPr>
              <a:t>  凸轮 (偏心轮) 式分度对定机构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2097405" y="1765300"/>
            <a:ext cx="8472805" cy="3898900"/>
          </a:xfrm>
          <a:prstGeom prst="rect">
            <a:avLst/>
          </a:prstGeom>
        </p:spPr>
      </p:pic>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5.</a:t>
            </a:r>
            <a:r>
              <a:rPr lang="zh-CN" altLang="en-US">
                <a:latin typeface="Arial" panose="020B0604020202020204" pitchFamily="34" charset="0"/>
                <a:ea typeface="微软雅黑" panose="020B0503020204020204" charset="-122"/>
                <a:sym typeface="+mn-ea"/>
              </a:rPr>
              <a:t>  枪栓式分度对定机构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186180" y="1310640"/>
            <a:ext cx="9819640" cy="286131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枪栓式分度对定机构是指用带有螺旋槽的元件直接或间接地拉动定位销对定或将其抽出或插入分度盘的定位孔 (或槽) 来实现对定的机构。 此类机构操作更加灵活快捷, 适用于中、 小型分度对定的夹具。 其具体类型主要有两种, 即直接式枪栓分度对定机构 (图 ２</a:t>
            </a:r>
            <a:r>
              <a:rPr lang="en-US" altLang="zh-CN" sz="2400"/>
              <a:t>.</a:t>
            </a:r>
            <a:r>
              <a:rPr lang="zh-CN" altLang="en-US" sz="2400"/>
              <a:t>４６) 和间接式枪栓分度对定机构 (图２</a:t>
            </a:r>
            <a:r>
              <a:rPr lang="en-US" altLang="zh-CN" sz="2400"/>
              <a:t>.</a:t>
            </a:r>
            <a:r>
              <a:rPr lang="zh-CN" altLang="en-US" sz="2400"/>
              <a:t>４７)。</a:t>
            </a:r>
            <a:endParaRPr lang="zh-CN" altLang="en-US" sz="2400"/>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5.</a:t>
            </a:r>
            <a:r>
              <a:rPr lang="zh-CN" altLang="en-US">
                <a:latin typeface="Arial" panose="020B0604020202020204" pitchFamily="34" charset="0"/>
                <a:ea typeface="微软雅黑" panose="020B0503020204020204" charset="-122"/>
                <a:sym typeface="+mn-ea"/>
              </a:rPr>
              <a:t>  枪栓式分度对定机构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2021205" y="1880870"/>
            <a:ext cx="8815705" cy="3963035"/>
          </a:xfrm>
          <a:prstGeom prst="rect">
            <a:avLst/>
          </a:prstGeom>
        </p:spPr>
      </p:pic>
    </p:spTree>
    <p:custDataLst>
      <p:tags r:id="rId4"/>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1754" y="47455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5.</a:t>
            </a:r>
            <a:r>
              <a:rPr lang="zh-CN" altLang="en-US">
                <a:latin typeface="Arial" panose="020B0604020202020204" pitchFamily="34" charset="0"/>
                <a:ea typeface="微软雅黑" panose="020B0503020204020204" charset="-122"/>
                <a:sym typeface="+mn-ea"/>
              </a:rPr>
              <a:t>  枪栓式分度对定机构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4017010" y="1304925"/>
            <a:ext cx="5727700" cy="5402580"/>
          </a:xfrm>
          <a:prstGeom prst="rect">
            <a:avLst/>
          </a:prstGeom>
        </p:spPr>
      </p:pic>
    </p:spTree>
    <p:custDataLst>
      <p:tags r:id="rId4"/>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１.能够根据需求选择分度机构;</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能完成简单分度机构设计</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１.认识分度机构;</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具备分度机构创新设计素质</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１.了解分度机构的工作原理;</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掌握分度机构的应用场合</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440795" y="20952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905115" y="20952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328795" y="20952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397000" y="22552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938655" y="2383565"/>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397000" y="22552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938655" y="2897915"/>
            <a:ext cx="2508885" cy="607060"/>
          </a:xfrm>
          <a:prstGeom prst="rect">
            <a:avLst/>
          </a:prstGeom>
          <a:noFill/>
          <a:effectLst/>
        </p:spPr>
        <p:txBody>
          <a:bodyPr wrap="square" rtlCol="0">
            <a:normAutofit fontScale="80000"/>
          </a:bodyPr>
          <a:p>
            <a:pPr algn="l"/>
            <a:r>
              <a:rPr lang="zh-CN" altLang="en-US" sz="2400" b="1">
                <a:solidFill>
                  <a:schemeClr val="tx1"/>
                </a:solidFill>
                <a:latin typeface="Arial" panose="020B0604020202020204" pitchFamily="34" charset="0"/>
                <a:ea typeface="微软雅黑" panose="020B0503020204020204" charset="-122"/>
              </a:rPr>
              <a:t> 钢球式分度对定机构</a:t>
            </a:r>
            <a:endParaRPr lang="zh-CN" altLang="en-US" sz="2400" b="1">
              <a:solidFill>
                <a:schemeClr val="tx1"/>
              </a:solidFill>
              <a:latin typeface="Arial" panose="020B0604020202020204" pitchFamily="34" charset="0"/>
              <a:ea typeface="微软雅黑" panose="020B0503020204020204" charset="-122"/>
            </a:endParaRPr>
          </a:p>
        </p:txBody>
      </p:sp>
      <p:sp>
        <p:nvSpPr>
          <p:cNvPr id="9" name="圆角矩形 8"/>
          <p:cNvSpPr/>
          <p:nvPr>
            <p:custDataLst>
              <p:tags r:id="rId9"/>
            </p:custDataLst>
          </p:nvPr>
        </p:nvSpPr>
        <p:spPr>
          <a:xfrm>
            <a:off x="4953000" y="22552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494655" y="238356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953000" y="22552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494655" y="2897915"/>
            <a:ext cx="2508885" cy="607060"/>
          </a:xfrm>
          <a:prstGeom prst="rect">
            <a:avLst/>
          </a:prstGeom>
          <a:noFill/>
          <a:effectLst/>
        </p:spPr>
        <p:txBody>
          <a:bodyPr wrap="square" rtlCol="0">
            <a:normAutofit fontScale="80000"/>
          </a:bodyPr>
          <a:p>
            <a:pPr algn="l"/>
            <a:r>
              <a:rPr lang="zh-CN" altLang="en-US" sz="2400" b="1">
                <a:solidFill>
                  <a:schemeClr val="tx1"/>
                </a:solidFill>
                <a:latin typeface="Arial" panose="020B0604020202020204" pitchFamily="34" charset="0"/>
                <a:ea typeface="微软雅黑" panose="020B0503020204020204" charset="-122"/>
              </a:rPr>
              <a:t> 拉销式分度对定机构</a:t>
            </a:r>
            <a:endParaRPr lang="zh-CN" altLang="en-US" sz="2400" b="1">
              <a:solidFill>
                <a:schemeClr val="tx1"/>
              </a:solidFill>
              <a:latin typeface="Arial" panose="020B0604020202020204" pitchFamily="34" charset="0"/>
              <a:ea typeface="微软雅黑" panose="020B0503020204020204" charset="-122"/>
            </a:endParaRPr>
          </a:p>
        </p:txBody>
      </p:sp>
      <p:sp>
        <p:nvSpPr>
          <p:cNvPr id="18" name="圆角矩形 17"/>
          <p:cNvSpPr/>
          <p:nvPr>
            <p:custDataLst>
              <p:tags r:id="rId13"/>
            </p:custDataLst>
          </p:nvPr>
        </p:nvSpPr>
        <p:spPr>
          <a:xfrm>
            <a:off x="8509000" y="22552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9050655" y="238356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509000" y="22552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9050655" y="2897915"/>
            <a:ext cx="2508885" cy="607060"/>
          </a:xfrm>
          <a:prstGeom prst="rect">
            <a:avLst/>
          </a:prstGeom>
          <a:noFill/>
          <a:effectLst/>
        </p:spPr>
        <p:txBody>
          <a:bodyPr wrap="square" rtlCol="0">
            <a:normAutofit fontScale="80000"/>
          </a:bodyPr>
          <a:p>
            <a:pPr algn="l"/>
            <a:r>
              <a:rPr lang="zh-CN" altLang="en-US" sz="2400" b="1">
                <a:solidFill>
                  <a:schemeClr val="tx1"/>
                </a:solidFill>
                <a:latin typeface="Arial" panose="020B0604020202020204" pitchFamily="34" charset="0"/>
                <a:ea typeface="微软雅黑" panose="020B0503020204020204" charset="-122"/>
              </a:rPr>
              <a:t>杠杆式分度对定机构</a:t>
            </a:r>
            <a:endParaRPr lang="zh-CN" altLang="en-US" sz="2400" b="1">
              <a:solidFill>
                <a:schemeClr val="tx1"/>
              </a:solidFill>
              <a:latin typeface="Arial" panose="020B0604020202020204" pitchFamily="34" charset="0"/>
              <a:ea typeface="微软雅黑" panose="020B0503020204020204" charset="-122"/>
            </a:endParaRPr>
          </a:p>
        </p:txBody>
      </p:sp>
      <p:sp>
        <p:nvSpPr>
          <p:cNvPr id="24" name="同心圆 23"/>
          <p:cNvSpPr/>
          <p:nvPr>
            <p:custDataLst>
              <p:tags r:id="rId17"/>
            </p:custDataLst>
          </p:nvPr>
        </p:nvSpPr>
        <p:spPr>
          <a:xfrm rot="19440000" flipH="1">
            <a:off x="7905115" y="4171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8"/>
            </p:custDataLst>
          </p:nvPr>
        </p:nvSpPr>
        <p:spPr>
          <a:xfrm rot="19440000" flipH="1">
            <a:off x="4328795" y="4171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19"/>
            </p:custDataLst>
          </p:nvPr>
        </p:nvSpPr>
        <p:spPr>
          <a:xfrm>
            <a:off x="1397000" y="4331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0"/>
            </p:custDataLst>
          </p:nvPr>
        </p:nvSpPr>
        <p:spPr>
          <a:xfrm>
            <a:off x="1938655" y="4460015"/>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1"/>
            </p:custDataLst>
          </p:nvPr>
        </p:nvSpPr>
        <p:spPr>
          <a:xfrm>
            <a:off x="1397000" y="4331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2"/>
            </p:custDataLst>
          </p:nvPr>
        </p:nvSpPr>
        <p:spPr>
          <a:xfrm>
            <a:off x="1938655" y="4974365"/>
            <a:ext cx="2508885" cy="607060"/>
          </a:xfrm>
          <a:prstGeom prst="rect">
            <a:avLst/>
          </a:prstGeom>
          <a:noFill/>
          <a:effectLst/>
        </p:spPr>
        <p:txBody>
          <a:bodyPr wrap="square" rtlCol="0"/>
          <a:lstStyle/>
          <a:p>
            <a:pPr algn="l"/>
            <a:r>
              <a:rPr lang="zh-CN" altLang="en-US" sz="1600" b="1">
                <a:solidFill>
                  <a:schemeClr val="tx1"/>
                </a:solidFill>
                <a:latin typeface="Arial" panose="020B0604020202020204" pitchFamily="34" charset="0"/>
                <a:ea typeface="微软雅黑" panose="020B0503020204020204" charset="-122"/>
              </a:rPr>
              <a:t> 凸轮 (偏心轮) 式分度对定机构</a:t>
            </a:r>
            <a:endParaRPr lang="zh-CN" altLang="en-US" sz="1600" b="1">
              <a:solidFill>
                <a:schemeClr val="tx1"/>
              </a:solidFill>
              <a:latin typeface="Arial" panose="020B0604020202020204" pitchFamily="34" charset="0"/>
              <a:ea typeface="微软雅黑" panose="020B0503020204020204" charset="-122"/>
            </a:endParaRPr>
          </a:p>
        </p:txBody>
      </p:sp>
      <p:sp>
        <p:nvSpPr>
          <p:cNvPr id="33" name="圆角矩形 32"/>
          <p:cNvSpPr/>
          <p:nvPr>
            <p:custDataLst>
              <p:tags r:id="rId23"/>
            </p:custDataLst>
          </p:nvPr>
        </p:nvSpPr>
        <p:spPr>
          <a:xfrm>
            <a:off x="4953000" y="4331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4"/>
            </p:custDataLst>
          </p:nvPr>
        </p:nvSpPr>
        <p:spPr>
          <a:xfrm>
            <a:off x="5494655" y="446001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5"/>
            </p:custDataLst>
          </p:nvPr>
        </p:nvSpPr>
        <p:spPr>
          <a:xfrm>
            <a:off x="4953000" y="4331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6"/>
            </p:custDataLst>
          </p:nvPr>
        </p:nvSpPr>
        <p:spPr>
          <a:xfrm>
            <a:off x="5494655" y="4974365"/>
            <a:ext cx="2508885" cy="607060"/>
          </a:xfrm>
          <a:prstGeom prst="rect">
            <a:avLst/>
          </a:prstGeom>
          <a:noFill/>
          <a:effectLst/>
        </p:spPr>
        <p:txBody>
          <a:bodyPr wrap="square" rtlCol="0">
            <a:normAutofit fontScale="80000"/>
          </a:bodyPr>
          <a:lstStyle/>
          <a:p>
            <a:pPr algn="l"/>
            <a:r>
              <a:rPr lang="zh-CN" altLang="en-US" sz="2400" b="1">
                <a:solidFill>
                  <a:schemeClr val="tx1"/>
                </a:solidFill>
                <a:latin typeface="Arial" panose="020B0604020202020204" pitchFamily="34" charset="0"/>
                <a:ea typeface="微软雅黑" panose="020B0503020204020204" charset="-122"/>
              </a:rPr>
              <a:t>  枪栓式分度对定机构</a:t>
            </a:r>
            <a:endParaRPr lang="zh-CN" altLang="en-US" sz="2400" b="1">
              <a:solidFill>
                <a:schemeClr val="tx1"/>
              </a:solidFill>
              <a:latin typeface="Arial" panose="020B0604020202020204" pitchFamily="34" charset="0"/>
              <a:ea typeface="微软雅黑" panose="020B0503020204020204" charset="-122"/>
            </a:endParaRPr>
          </a:p>
        </p:txBody>
      </p:sp>
    </p:spTree>
    <p:custDataLst>
      <p:tags r:id="rId2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1118235" y="690245"/>
            <a:ext cx="981964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在机械加工中, 经常会遇到在工件上加工一组按固定转角或固定距离均匀分布的孔、 槽等型面的情况。为了能在一次装夹中完成这类型面的加工, 就出现了在加工过程中多次重复定位问题, 通常将其称为分度定位, 而将这种分度定位机构称为分度机构。 </a:t>
            </a:r>
            <a:endParaRPr lang="zh-CN" altLang="en-US" sz="2400"/>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1021080" y="400050"/>
            <a:ext cx="10778490"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分度对定机构有两大类型, 即回转分度对定机构和直线分度对定机构。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回转分度对定机构是对圆周角进行分度, 又称圆分度, 用于对工件表面圆周均匀分布的孔或槽的加工。按照分度盘和对定销位置的不同, 分度可以分为轴向分度和径向分度; 按照分度盘回转轴线分布位置不同, 分度可分为立轴式、 卧轴式和斜轴式; 按照分度装置工作原理不同, 分度可分为机械分度和光电分度等; 按照分度装置的使用特性, 分度可分为通用和专用两类。</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pic>
        <p:nvPicPr>
          <p:cNvPr id="3" name="图片 2"/>
          <p:cNvPicPr>
            <a:picLocks noChangeAspect="1"/>
          </p:cNvPicPr>
          <p:nvPr>
            <p:custDataLst>
              <p:tags r:id="rId2"/>
            </p:custDataLst>
          </p:nvPr>
        </p:nvPicPr>
        <p:blipFill>
          <a:blip r:embed="rId3"/>
          <a:stretch>
            <a:fillRect/>
          </a:stretch>
        </p:blipFill>
        <p:spPr>
          <a:xfrm>
            <a:off x="5209540" y="3742055"/>
            <a:ext cx="3148330" cy="3054985"/>
          </a:xfrm>
          <a:prstGeom prst="rect">
            <a:avLst/>
          </a:prstGeom>
        </p:spPr>
      </p:pic>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1186180" y="177165"/>
            <a:ext cx="9819640"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直线分度对定机构是对直线方向上的尺寸进行间隔距离对定, 多用于对工件表面某一个方向均匀分布的孔或槽的加工。</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在这两类分度对定机构中, 回转分度对定机构应用比较普遍, 本书重点讲述此类分度对定机构。</a:t>
            </a:r>
            <a:endParaRPr lang="zh-CN" altLang="en-US" sz="2400">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t> 有钢球式分度对定机构、 拉销式分度对定机构、 杠杆式分度对定机构、 凸轮 (偏心轮) 式分度对定机构、 枪栓式分度对定机构等。</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4498975" y="3703320"/>
            <a:ext cx="6624955" cy="3154680"/>
          </a:xfrm>
          <a:prstGeom prst="rect">
            <a:avLst/>
          </a:prstGeom>
        </p:spPr>
      </p:pic>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1646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 钢球式分度对定机构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759460" y="903605"/>
            <a:ext cx="1112901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钢球式分度对定机构是指依靠弹簧将钢球或圆头销压入分度盘锥孔来实现对定的机构。此类分度对定方式有两种, 即钢球分度对定机构和圆头销分度对定机构。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(１) 钢球分度对定机构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6527165" y="2416810"/>
            <a:ext cx="5638800" cy="3400425"/>
          </a:xfrm>
          <a:prstGeom prst="rect">
            <a:avLst/>
          </a:prstGeom>
        </p:spPr>
      </p:pic>
      <p:sp>
        <p:nvSpPr>
          <p:cNvPr id="5" name="文本框 4"/>
          <p:cNvSpPr txBox="1"/>
          <p:nvPr/>
        </p:nvSpPr>
        <p:spPr>
          <a:xfrm>
            <a:off x="1060450" y="2798445"/>
            <a:ext cx="5466715" cy="286131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钢球分度对定机构就是用钢球作为定位元件, 并依靠弹簧的作用力使其对定在分度盘的定位锥孔内来实现分度定位。 钢球分度对定机构如图２</a:t>
            </a:r>
            <a:r>
              <a:rPr lang="en-US" altLang="zh-CN" sz="2400">
                <a:sym typeface="+mn-ea"/>
              </a:rPr>
              <a:t>.</a:t>
            </a:r>
            <a:r>
              <a:rPr lang="zh-CN" altLang="en-US" sz="2400">
                <a:sym typeface="+mn-ea"/>
              </a:rPr>
              <a:t>３５所示。</a:t>
            </a:r>
            <a:endParaRPr lang="zh-CN" altLang="en-US" sz="2400">
              <a:sym typeface="+mn-ea"/>
            </a:endParaRPr>
          </a:p>
        </p:txBody>
      </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 钢球式分度对定机构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10640"/>
            <a:ext cx="981964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圆头销分度对定机构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圆头销分度对定机构是用球面圆柱销作为定位元件, 并依靠弹簧的作用力使其对定在分度盘的定位锥孔内来实现分度定位。 圆头销分度对定机构如图２</a:t>
            </a:r>
            <a:r>
              <a:rPr lang="en-US" altLang="zh-CN" sz="2400"/>
              <a:t>.</a:t>
            </a:r>
            <a:r>
              <a:rPr lang="zh-CN" altLang="en-US" sz="2400"/>
              <a:t>３６所示。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4411345" y="3110230"/>
            <a:ext cx="6334125" cy="3467100"/>
          </a:xfrm>
          <a:prstGeom prst="rect">
            <a:avLst/>
          </a:prstGeom>
        </p:spPr>
      </p:pic>
    </p:spTree>
    <p:custDataLst>
      <p:tags r:id="rId4"/>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wm#"/>
  <p:tag name="KSO_WM_TEMPLATE_CATEGORY" val="custom"/>
  <p:tag name="KSO_WM_TEMPLATE_INDEX" val="20229144"/>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wm#"/>
  <p:tag name="KSO_WM_TEMPLATE_CATEGORY" val="custom"/>
  <p:tag name="KSO_WM_TEMPLATE_INDEX" val="20229144"/>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29144"/>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wm#"/>
  <p:tag name="KSO_WM_TEMPLATE_CATEGORY" val="custom"/>
  <p:tag name="KSO_WM_TEMPLATE_INDEX" val="20229144"/>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wm#"/>
  <p:tag name="KSO_WM_TEMPLATE_CATEGORY" val="custom"/>
  <p:tag name="KSO_WM_TEMPLATE_INDEX" val="20229144"/>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8.xml><?xml version="1.0" encoding="utf-8"?>
<p:tagLst xmlns:p="http://schemas.openxmlformats.org/presentationml/2006/main">
  <p:tag name="KSO_WM_BEAUTIFY_FLAG" val="#wm#"/>
  <p:tag name="KSO_WM_TEMPLATE_CATEGORY" val="custom"/>
  <p:tag name="KSO_WM_TEMPLATE_INDEX" val="20229144"/>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29144"/>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wm#"/>
  <p:tag name="KSO_WM_TEMPLATE_CATEGORY" val="custom"/>
  <p:tag name="KSO_WM_TEMPLATE_INDEX" val="20229144"/>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wm#"/>
  <p:tag name="KSO_WM_TEMPLATE_CATEGORY" val="custom"/>
  <p:tag name="KSO_WM_TEMPLATE_INDEX" val="20229144"/>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BEAUTIFY_FLAG" val="#wm#"/>
  <p:tag name="KSO_WM_TEMPLATE_CATEGORY" val="custom"/>
  <p:tag name="KSO_WM_TEMPLATE_INDEX" val="20229144"/>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wm#"/>
  <p:tag name="KSO_WM_TEMPLATE_CATEGORY" val="custom"/>
  <p:tag name="KSO_WM_TEMPLATE_INDEX" val="20229144"/>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wm#"/>
  <p:tag name="KSO_WM_TEMPLATE_CATEGORY" val="custom"/>
  <p:tag name="KSO_WM_TEMPLATE_INDEX" val="20229144"/>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wm#"/>
  <p:tag name="KSO_WM_TEMPLATE_CATEGORY" val="custom"/>
  <p:tag name="KSO_WM_TEMPLATE_INDEX" val="20229144"/>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BEAUTIFY_FLAG" val="#wm#"/>
  <p:tag name="KSO_WM_TEMPLATE_CATEGORY" val="custom"/>
  <p:tag name="KSO_WM_TEMPLATE_INDEX" val="20229144"/>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wm#"/>
  <p:tag name="KSO_WM_TEMPLATE_CATEGORY" val="custom"/>
  <p:tag name="KSO_WM_TEMPLATE_INDEX" val="20229144"/>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wm#"/>
  <p:tag name="KSO_WM_TEMPLATE_CATEGORY" val="custom"/>
  <p:tag name="KSO_WM_TEMPLATE_INDEX" val="20229144"/>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wm#"/>
  <p:tag name="KSO_WM_TEMPLATE_CATEGORY" val="custom"/>
  <p:tag name="KSO_WM_TEMPLATE_INDEX" val="20229144"/>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wm#"/>
  <p:tag name="KSO_WM_TEMPLATE_CATEGORY" val="custom"/>
  <p:tag name="KSO_WM_TEMPLATE_INDEX" val="20229144"/>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wm#"/>
  <p:tag name="KSO_WM_TEMPLATE_CATEGORY" val="custom"/>
  <p:tag name="KSO_WM_TEMPLATE_INDEX" val="20229144"/>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wm#"/>
  <p:tag name="KSO_WM_TEMPLATE_CATEGORY" val="custom"/>
  <p:tag name="KSO_WM_TEMPLATE_INDEX" val="20229144"/>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BEAUTIFY_FLAG" val="#wm#"/>
  <p:tag name="KSO_WM_TEMPLATE_CATEGORY" val="custom"/>
  <p:tag name="KSO_WM_TEMPLATE_INDEX" val="20229144"/>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223.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224.xml><?xml version="1.0" encoding="utf-8"?>
<p:tagLst xmlns:p="http://schemas.openxmlformats.org/presentationml/2006/main">
  <p:tag name="commondata" val="eyJoZGlkIjoiYTlhOGExOGI1YjA1YTQ4N2EzZjM4NmQyZTQ1NDdlZTQifQ=="/>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2460</Words>
  <Application>WPS 演示</Application>
  <PresentationFormat>宽屏</PresentationFormat>
  <Paragraphs>139</Paragraphs>
  <Slides>26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Arial</vt:lpstr>
      <vt:lpstr>宋体</vt:lpstr>
      <vt:lpstr>Wingdings</vt:lpstr>
      <vt:lpstr>微软雅黑</vt:lpstr>
      <vt:lpstr>Arial</vt:lpstr>
      <vt:lpstr>Arial Black</vt:lpstr>
      <vt:lpstr>Bahnschrift</vt:lpstr>
      <vt:lpstr>黑体</vt:lpstr>
      <vt:lpstr>Arial Unicode MS</vt:lpstr>
      <vt:lpstr>Calibri</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15</cp:revision>
  <dcterms:created xsi:type="dcterms:W3CDTF">2023-08-09T12:44:00Z</dcterms:created>
  <dcterms:modified xsi:type="dcterms:W3CDTF">2025-01-09T03:28:57Z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77338458ABD647AEB623B7F247865F73_13</vt:lpwstr>
  </property>
  <property fmtid="{D5CDD505-2E9C-101B-9397-08002B2CF9AE}" pid="3" name="KSOProductBuildVer">
    <vt:lpwstr>2052-12.1.0.16250</vt:lpwstr>
  </property>
</Properties>
</file>